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 id="2147483718" r:id="rId7"/>
  </p:sldMasterIdLst>
  <p:notesMasterIdLst>
    <p:notesMasterId r:id="rId53"/>
  </p:notesMasterIdLst>
  <p:handoutMasterIdLst>
    <p:handoutMasterId r:id="rId54"/>
  </p:handoutMasterIdLst>
  <p:sldIdLst>
    <p:sldId id="257" r:id="rId8"/>
    <p:sldId id="258" r:id="rId9"/>
    <p:sldId id="310" r:id="rId10"/>
    <p:sldId id="259" r:id="rId11"/>
    <p:sldId id="286" r:id="rId12"/>
    <p:sldId id="287" r:id="rId13"/>
    <p:sldId id="307" r:id="rId14"/>
    <p:sldId id="280" r:id="rId15"/>
    <p:sldId id="305" r:id="rId16"/>
    <p:sldId id="302" r:id="rId17"/>
    <p:sldId id="261" r:id="rId18"/>
    <p:sldId id="260" r:id="rId19"/>
    <p:sldId id="281" r:id="rId20"/>
    <p:sldId id="282" r:id="rId21"/>
    <p:sldId id="283" r:id="rId22"/>
    <p:sldId id="284" r:id="rId23"/>
    <p:sldId id="285" r:id="rId24"/>
    <p:sldId id="265" r:id="rId25"/>
    <p:sldId id="262" r:id="rId26"/>
    <p:sldId id="266" r:id="rId27"/>
    <p:sldId id="306" r:id="rId28"/>
    <p:sldId id="267" r:id="rId29"/>
    <p:sldId id="270" r:id="rId30"/>
    <p:sldId id="272" r:id="rId31"/>
    <p:sldId id="274" r:id="rId32"/>
    <p:sldId id="275" r:id="rId33"/>
    <p:sldId id="277" r:id="rId34"/>
    <p:sldId id="278" r:id="rId35"/>
    <p:sldId id="309" r:id="rId36"/>
    <p:sldId id="308" r:id="rId37"/>
    <p:sldId id="291" r:id="rId38"/>
    <p:sldId id="312" r:id="rId39"/>
    <p:sldId id="313" r:id="rId40"/>
    <p:sldId id="314" r:id="rId41"/>
    <p:sldId id="315" r:id="rId42"/>
    <p:sldId id="316" r:id="rId43"/>
    <p:sldId id="317" r:id="rId44"/>
    <p:sldId id="320" r:id="rId45"/>
    <p:sldId id="318" r:id="rId46"/>
    <p:sldId id="319" r:id="rId47"/>
    <p:sldId id="321" r:id="rId48"/>
    <p:sldId id="322" r:id="rId49"/>
    <p:sldId id="323" r:id="rId50"/>
    <p:sldId id="324" r:id="rId51"/>
    <p:sldId id="325" r:id="rId52"/>
  </p:sldIdLst>
  <p:sldSz cx="9144000" cy="6858000" type="screen4x3"/>
  <p:notesSz cx="7315200" cy="9601200"/>
  <p:embeddedFontLst>
    <p:embeddedFont>
      <p:font typeface="Calibri" panose="020F0502020204030204" pitchFamily="34" charset="0"/>
      <p:regular r:id="rId55"/>
      <p:bold r:id="rId56"/>
      <p:italic r:id="rId57"/>
      <p:boldItalic r:id="rId58"/>
    </p:embeddedFont>
    <p:embeddedFont>
      <p:font typeface="Century Gothic" panose="020B050202020202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
      <p:font typeface="Wingdings 2" panose="05020102010507070707" pitchFamily="18" charset="2"/>
      <p:regular r:id="rId67"/>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44" autoAdjust="0"/>
  </p:normalViewPr>
  <p:slideViewPr>
    <p:cSldViewPr>
      <p:cViewPr varScale="1">
        <p:scale>
          <a:sx n="86" d="100"/>
          <a:sy n="86" d="100"/>
        </p:scale>
        <p:origin x="1354"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font" Target="fonts/font7.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3.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14</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15</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16</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17</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18</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19</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20</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22</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23</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24</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25</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26</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27</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28</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A90BEB-2D38-4281-9CF7-8EBAD9DD3D68}" type="slidenum">
              <a:rPr lang="en-US"/>
              <a:pPr/>
              <a:t>36</a:t>
            </a:fld>
            <a:endParaRPr lang="en-US"/>
          </a:p>
        </p:txBody>
      </p:sp>
      <p:sp>
        <p:nvSpPr>
          <p:cNvPr id="22530" name="Rectangle 2"/>
          <p:cNvSpPr>
            <a:spLocks noGrp="1" noRot="1" noChangeAspect="1" noChangeArrowheads="1" noTextEdit="1"/>
          </p:cNvSpPr>
          <p:nvPr>
            <p:ph type="sldImg"/>
          </p:nvPr>
        </p:nvSpPr>
        <p:spPr>
          <a:xfrm>
            <a:off x="1258888" y="720725"/>
            <a:ext cx="4800600" cy="3600450"/>
          </a:xfrm>
          <a:ln/>
        </p:spPr>
      </p:sp>
      <p:sp>
        <p:nvSpPr>
          <p:cNvPr id="22531"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3144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2EEB26-1568-4569-9CC9-88F113A02E8D}" type="slidenum">
              <a:rPr lang="en-US"/>
              <a:pPr/>
              <a:t>37</a:t>
            </a:fld>
            <a:endParaRPr lang="en-US"/>
          </a:p>
        </p:txBody>
      </p:sp>
      <p:sp>
        <p:nvSpPr>
          <p:cNvPr id="24578" name="Rectangle 2"/>
          <p:cNvSpPr>
            <a:spLocks noGrp="1" noRot="1" noChangeAspect="1" noChangeArrowheads="1" noTextEdit="1"/>
          </p:cNvSpPr>
          <p:nvPr>
            <p:ph type="sldImg"/>
          </p:nvPr>
        </p:nvSpPr>
        <p:spPr>
          <a:xfrm>
            <a:off x="1258888" y="720725"/>
            <a:ext cx="4800600" cy="3600450"/>
          </a:xfrm>
          <a:ln/>
        </p:spPr>
      </p:sp>
      <p:sp>
        <p:nvSpPr>
          <p:cNvPr id="245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20916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50239-75FC-4E3A-A973-0FDE15BE8DCA}" type="slidenum">
              <a:rPr lang="en-US"/>
              <a:pPr/>
              <a:t>39</a:t>
            </a:fld>
            <a:endParaRPr lang="en-US"/>
          </a:p>
        </p:txBody>
      </p:sp>
      <p:sp>
        <p:nvSpPr>
          <p:cNvPr id="32770" name="Rectangle 2"/>
          <p:cNvSpPr>
            <a:spLocks noGrp="1" noRot="1" noChangeAspect="1" noChangeArrowheads="1" noTextEdit="1"/>
          </p:cNvSpPr>
          <p:nvPr>
            <p:ph type="sldImg"/>
          </p:nvPr>
        </p:nvSpPr>
        <p:spPr>
          <a:xfrm>
            <a:off x="1258888" y="720725"/>
            <a:ext cx="4800600" cy="3600450"/>
          </a:xfrm>
          <a:ln/>
        </p:spPr>
      </p:sp>
      <p:sp>
        <p:nvSpPr>
          <p:cNvPr id="32771" name="Rectangle 3"/>
          <p:cNvSpPr>
            <a:spLocks noGrp="1" noChangeArrowheads="1"/>
          </p:cNvSpPr>
          <p:nvPr>
            <p:ph type="body" idx="1"/>
          </p:nvPr>
        </p:nvSpPr>
        <p:spPr/>
        <p:txBody>
          <a:bodyPr/>
          <a:lstStyle/>
          <a:p>
            <a:r>
              <a:rPr lang="en-US"/>
              <a:t>http://www.abacon.com/commstudies/groups/groupthink.html</a:t>
            </a:r>
          </a:p>
          <a:p>
            <a:r>
              <a:rPr lang="en-US"/>
              <a:t>How do you know that? What is the evidence?</a:t>
            </a:r>
          </a:p>
          <a:p>
            <a:endParaRPr lang="en-US"/>
          </a:p>
          <a:p>
            <a:r>
              <a:rPr lang="en-US"/>
              <a:t>Self confidence</a:t>
            </a:r>
          </a:p>
          <a:p>
            <a:r>
              <a:rPr lang="en-US"/>
              <a:t>Afraid of conflict</a:t>
            </a:r>
          </a:p>
          <a:p>
            <a:r>
              <a:rPr lang="en-US"/>
              <a:t>Expert might humiliate you.</a:t>
            </a:r>
          </a:p>
          <a:p>
            <a:r>
              <a:rPr lang="en-US"/>
              <a:t>Contingency plans and examining alternatives takes work</a:t>
            </a:r>
          </a:p>
          <a:p>
            <a:r>
              <a:rPr lang="en-US"/>
              <a:t>It feels good to have everyone agreeing with you!</a:t>
            </a:r>
          </a:p>
          <a:p>
            <a:endParaRPr lang="en-US"/>
          </a:p>
          <a:p>
            <a:endParaRPr lang="en-US"/>
          </a:p>
        </p:txBody>
      </p:sp>
    </p:spTree>
    <p:extLst>
      <p:ext uri="{BB962C8B-B14F-4D97-AF65-F5344CB8AC3E}">
        <p14:creationId xmlns:p14="http://schemas.microsoft.com/office/powerpoint/2010/main" val="3122830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246967-B285-46B6-9F9E-5D87D8536408}" type="slidenum">
              <a:rPr lang="en-US"/>
              <a:pPr/>
              <a:t>40</a:t>
            </a:fld>
            <a:endParaRPr lang="en-US"/>
          </a:p>
        </p:txBody>
      </p:sp>
      <p:sp>
        <p:nvSpPr>
          <p:cNvPr id="34818" name="Rectangle 2"/>
          <p:cNvSpPr>
            <a:spLocks noGrp="1" noRot="1" noChangeAspect="1" noChangeArrowheads="1" noTextEdit="1"/>
          </p:cNvSpPr>
          <p:nvPr>
            <p:ph type="sldImg"/>
          </p:nvPr>
        </p:nvSpPr>
        <p:spPr>
          <a:xfrm>
            <a:off x="1258888" y="720725"/>
            <a:ext cx="4800600" cy="3600450"/>
          </a:xfrm>
          <a:ln/>
        </p:spPr>
      </p:sp>
      <p:sp>
        <p:nvSpPr>
          <p:cNvPr id="34819" name="Rectangle 3"/>
          <p:cNvSpPr>
            <a:spLocks noGrp="1" noChangeArrowheads="1"/>
          </p:cNvSpPr>
          <p:nvPr>
            <p:ph type="body" idx="1"/>
          </p:nvPr>
        </p:nvSpPr>
        <p:spPr/>
        <p:txBody>
          <a:bodyPr/>
          <a:lstStyle/>
          <a:p>
            <a:r>
              <a:rPr lang="en-US"/>
              <a:t>http://www.abacon.com/commstudies/groups/groupthink.html</a:t>
            </a:r>
          </a:p>
          <a:p>
            <a:r>
              <a:rPr lang="en-US"/>
              <a:t>These are the people who filter the information coming to the group. They make sure that outside information is suppressed or reinterpreted if it fails to support the cherished assumptions of the group. As a result of this process, the group makes its decision only upon information that is supportive of that decision. This builds up a self-fulfilling cycle of correctness. The illusion of rightness and unanimity is preserved; no disruptive questioning or information is admitted by the group. </a:t>
            </a:r>
          </a:p>
        </p:txBody>
      </p:sp>
    </p:spTree>
    <p:extLst>
      <p:ext uri="{BB962C8B-B14F-4D97-AF65-F5344CB8AC3E}">
        <p14:creationId xmlns:p14="http://schemas.microsoft.com/office/powerpoint/2010/main" val="3664445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8A6155-F1A1-4398-9D81-BE34B46D1959}" type="slidenum">
              <a:rPr lang="en-US"/>
              <a:pPr/>
              <a:t>41</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02539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7E28FE-D0FE-4493-A1E4-534BFC42C7F5}" type="slidenum">
              <a:rPr lang="en-US"/>
              <a:pPr/>
              <a:t>43</a:t>
            </a:fld>
            <a:endParaRPr lang="en-US"/>
          </a:p>
        </p:txBody>
      </p:sp>
      <p:sp>
        <p:nvSpPr>
          <p:cNvPr id="49154" name="Rectangle 2"/>
          <p:cNvSpPr>
            <a:spLocks noGrp="1" noRot="1" noChangeAspect="1" noChangeArrowheads="1" noTextEdit="1"/>
          </p:cNvSpPr>
          <p:nvPr>
            <p:ph type="sldImg"/>
          </p:nvPr>
        </p:nvSpPr>
        <p:spPr>
          <a:xfrm>
            <a:off x="1258888" y="720725"/>
            <a:ext cx="4800600" cy="3600450"/>
          </a:xfrm>
          <a:ln/>
        </p:spPr>
      </p:sp>
      <p:sp>
        <p:nvSpPr>
          <p:cNvPr id="49155"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9568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8</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9</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11</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12</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13</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2373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5753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30809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964245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22762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15050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92881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50225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849412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844538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4327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65721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8363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832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7.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2873748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hyperlink" Target="../Polls.pptx#-1,1,Cornell Professors are" TargetMode="External"/><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hyperlink" Target="mailto:ecv27@cornell.edu" TargetMode="Externa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hyperlink" Target="https://confluence.cornell.edu/display/AGUACLARA/Cuatro+Comunidades" TargetMode="External"/><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onfluence.cornell.edu/display/cee4540"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124200" y="51816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371600" y="457200"/>
            <a:ext cx="7772400" cy="1470025"/>
          </a:xfrm>
        </p:spPr>
        <p:txBody>
          <a:bodyPr/>
          <a:lstStyle/>
          <a:p>
            <a:pPr algn="r"/>
            <a:r>
              <a:rPr lang="en-US" sz="4800" dirty="0"/>
              <a:t>Sustainable Municipal Drinking Water Treatment</a:t>
            </a:r>
            <a:br>
              <a:rPr lang="en-US" sz="4800" dirty="0"/>
            </a:br>
            <a:r>
              <a:rPr lang="en-US" sz="4800" dirty="0"/>
              <a:t>CEE 4540</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
            </a:r>
            <a:r>
              <a:rPr lang="en-US" dirty="0" err="1"/>
              <a:t>Jupyter</a:t>
            </a:r>
            <a:r>
              <a:rPr lang="en-US" dirty="0"/>
              <a:t> Notebooks for engineering in the next 2 weeks</a:t>
            </a:r>
          </a:p>
          <a:p>
            <a:r>
              <a:rPr lang="en-US" dirty="0"/>
              <a:t>Hardest assignment of the semester</a:t>
            </a:r>
          </a:p>
          <a:p>
            <a:r>
              <a:rPr lang="en-US" dirty="0"/>
              <a:t>Start TODAY by downloading and installing software</a:t>
            </a:r>
          </a:p>
        </p:txBody>
      </p:sp>
    </p:spTree>
    <p:extLst>
      <p:ext uri="{BB962C8B-B14F-4D97-AF65-F5344CB8AC3E}">
        <p14:creationId xmlns:p14="http://schemas.microsoft.com/office/powerpoint/2010/main" val="161634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Agenda…</a:t>
            </a:r>
          </a:p>
        </p:txBody>
      </p:sp>
      <p:sp>
        <p:nvSpPr>
          <p:cNvPr id="11267" name="Rectangle 3"/>
          <p:cNvSpPr>
            <a:spLocks noGrp="1" noChangeArrowheads="1"/>
          </p:cNvSpPr>
          <p:nvPr>
            <p:ph idx="1"/>
          </p:nvPr>
        </p:nvSpPr>
        <p:spPr/>
        <p:txBody>
          <a:bodyPr/>
          <a:lstStyle/>
          <a:p>
            <a:pPr>
              <a:lnSpc>
                <a:spcPct val="90000"/>
              </a:lnSpc>
            </a:pPr>
            <a:r>
              <a:rPr lang="en-US" sz="2800" dirty="0"/>
              <a:t>Spanish options!</a:t>
            </a:r>
          </a:p>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5029200" y="5786735"/>
            <a:ext cx="3107582" cy="461665"/>
          </a:xfrm>
          <a:prstGeom prst="rect">
            <a:avLst/>
          </a:prstGeom>
          <a:noFill/>
          <a:ln w="12700">
            <a:noFill/>
            <a:miter lim="800000"/>
            <a:headEnd type="none" w="lg" len="med"/>
            <a:tailEnd type="none" w="lg" len="med"/>
          </a:ln>
          <a:effectLst/>
        </p:spPr>
        <p:txBody>
          <a:bodyPr wrap="none">
            <a:spAutoFit/>
          </a:bodyPr>
          <a:lstStyle/>
          <a:p>
            <a:pP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pic>
        <p:nvPicPr>
          <p:cNvPr id="4" name="Picture 2" descr="Sage or Guide">
            <a:hlinkClick r:id="rId3" action="ppaction://hlinkpres?slideindex=1&amp;slidetitle=Cornell Professors ar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04" y="0"/>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a:t>We need the brightest and the best to create new and better solutions so we can meet the goal of providing everyone with safe drinking water</a:t>
            </a:r>
          </a:p>
          <a:p>
            <a:r>
              <a:rPr lang="en-US"/>
              <a:t>This challenge is apparently more difficult than building a space station, designing a fuel cell, or inventing the world wide web</a:t>
            </a:r>
          </a:p>
          <a:p>
            <a:r>
              <a:rPr lang="en-US"/>
              <a:t>So let’s role up our sleeves and begin…</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Summer 2018</a:t>
            </a:r>
          </a:p>
          <a:p>
            <a:pPr lvl="1"/>
            <a:r>
              <a:rPr lang="en-US" dirty="0"/>
              <a:t>Recruit leaders</a:t>
            </a:r>
          </a:p>
          <a:p>
            <a:r>
              <a:rPr lang="en-US" dirty="0"/>
              <a:t>Recruit for Honduras interns</a:t>
            </a:r>
          </a:p>
          <a:p>
            <a:r>
              <a:rPr lang="en-US" dirty="0"/>
              <a:t>AguaClara Engineers</a:t>
            </a:r>
          </a:p>
          <a:p>
            <a:r>
              <a:rPr lang="en-US"/>
              <a:t>Fulbright Scholar!</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1798"/>
            <a:ext cx="8915400" cy="877824"/>
          </a:xfrm>
        </p:spPr>
        <p:txBody>
          <a:bodyPr>
            <a:normAutofit fontScale="90000"/>
          </a:bodyPr>
          <a:lstStyle/>
          <a:p>
            <a:r>
              <a:rPr lang="en-US" dirty="0"/>
              <a:t>Spanish 1501 (section 10222)</a:t>
            </a:r>
            <a:br>
              <a:rPr lang="en-US" dirty="0"/>
            </a:br>
            <a:r>
              <a:rPr lang="en-US" sz="1800" dirty="0"/>
              <a:t>Friday 10:10-11:00 (subject to change depending on new poll results)</a:t>
            </a:r>
          </a:p>
        </p:txBody>
      </p:sp>
      <p:sp>
        <p:nvSpPr>
          <p:cNvPr id="3" name="Subtitle 2"/>
          <p:cNvSpPr>
            <a:spLocks noGrp="1"/>
          </p:cNvSpPr>
          <p:nvPr>
            <p:ph type="subTitle" idx="1"/>
          </p:nvPr>
        </p:nvSpPr>
        <p:spPr>
          <a:xfrm>
            <a:off x="370417" y="1159622"/>
            <a:ext cx="8544983" cy="5433795"/>
          </a:xfrm>
        </p:spPr>
        <p:txBody>
          <a:bodyPr>
            <a:normAutofit fontScale="92500" lnSpcReduction="10000"/>
          </a:bodyPr>
          <a:lstStyle/>
          <a:p>
            <a:r>
              <a:rPr lang="en-US" dirty="0"/>
              <a:t>SPAN 1501 is not a language course per se; rather, its aim is to give you strategies to maximize your experience abroad. In this class you will:</a:t>
            </a:r>
          </a:p>
          <a:p>
            <a:pPr marL="285750" indent="-285750">
              <a:buFont typeface="Arial"/>
              <a:buChar char="•"/>
            </a:pPr>
            <a:r>
              <a:rPr lang="en-US" dirty="0"/>
              <a:t>develop elementary oral communication skills in Spanish</a:t>
            </a:r>
          </a:p>
          <a:p>
            <a:pPr marL="285750" indent="-285750">
              <a:buFont typeface="Arial"/>
              <a:buChar char="•"/>
            </a:pPr>
            <a:r>
              <a:rPr lang="en-US" dirty="0"/>
              <a:t>practice colloquial use of Spanish in realistic situations</a:t>
            </a:r>
          </a:p>
          <a:p>
            <a:pPr marL="285750" indent="-285750">
              <a:buFont typeface="Arial"/>
              <a:buChar char="•"/>
            </a:pPr>
            <a:r>
              <a:rPr lang="en-US" dirty="0"/>
              <a:t>acquire dynamic cultural strategies that will enhance study abroad</a:t>
            </a:r>
          </a:p>
          <a:p>
            <a:pPr marL="285750" indent="-285750">
              <a:buFont typeface="Arial"/>
              <a:buChar char="•"/>
            </a:pPr>
            <a:endParaRPr lang="en-US" dirty="0"/>
          </a:p>
          <a:p>
            <a:pPr marL="285750" indent="-285750" algn="r">
              <a:buFont typeface="Wingdings" charset="2"/>
              <a:buChar char="§"/>
            </a:pPr>
            <a:r>
              <a:rPr lang="en-US" sz="1700" dirty="0"/>
              <a:t>Meets 1 hour a week</a:t>
            </a:r>
          </a:p>
          <a:p>
            <a:pPr marL="285750" indent="-285750" algn="r">
              <a:buFont typeface="Wingdings" charset="2"/>
              <a:buChar char="§"/>
            </a:pPr>
            <a:r>
              <a:rPr lang="en-US" sz="1700" dirty="0"/>
              <a:t>Consists of 1 credit</a:t>
            </a:r>
          </a:p>
          <a:p>
            <a:pPr marL="285750" indent="-285750" algn="r">
              <a:buFont typeface="Wingdings" charset="2"/>
              <a:buChar char="§"/>
            </a:pPr>
            <a:r>
              <a:rPr lang="en-US" sz="1700" dirty="0"/>
              <a:t>First class will be held during the second week of classes</a:t>
            </a:r>
          </a:p>
          <a:p>
            <a:pPr marL="285750" indent="-285750" algn="r">
              <a:buFont typeface="Wingdings" charset="2"/>
              <a:buChar char="§"/>
            </a:pPr>
            <a:r>
              <a:rPr lang="en-US" sz="1700" dirty="0"/>
              <a:t>Enrolling in this class does not require you to go on the trip and vice-versa. However, this is a great opportunity to develop oral skills in Spanish, especially if you are interested in visiting Honduras with the </a:t>
            </a:r>
            <a:r>
              <a:rPr lang="en-US" sz="1700" dirty="0" err="1"/>
              <a:t>AguaClara</a:t>
            </a:r>
            <a:r>
              <a:rPr lang="en-US" sz="1700" dirty="0"/>
              <a:t> project! </a:t>
            </a:r>
          </a:p>
          <a:p>
            <a:pPr marL="285750" indent="-285750" algn="r">
              <a:buFont typeface="Wingdings" charset="2"/>
              <a:buChar char="§"/>
            </a:pPr>
            <a:r>
              <a:rPr lang="en-US" sz="1700" dirty="0"/>
              <a:t>If you need more information, please email me at </a:t>
            </a:r>
            <a:r>
              <a:rPr lang="en-US" sz="1700" dirty="0">
                <a:hlinkClick r:id="rId2"/>
              </a:rPr>
              <a:t>ecv27@cornell.edu</a:t>
            </a:r>
            <a:r>
              <a:rPr lang="en-US" sz="1700" dirty="0"/>
              <a:t> </a:t>
            </a:r>
          </a:p>
          <a:p>
            <a:endParaRPr lang="en-US" dirty="0"/>
          </a:p>
          <a:p>
            <a:pPr marL="285750" indent="-285750">
              <a:buFont typeface="Arial"/>
              <a:buChar char="•"/>
            </a:pPr>
            <a:endParaRPr lang="en-US" dirty="0"/>
          </a:p>
        </p:txBody>
      </p:sp>
    </p:spTree>
    <p:extLst>
      <p:ext uri="{BB962C8B-B14F-4D97-AF65-F5344CB8AC3E}">
        <p14:creationId xmlns:p14="http://schemas.microsoft.com/office/powerpoint/2010/main" val="49148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762000" y="152400"/>
            <a:ext cx="7924800" cy="63246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0" dirty="0"/>
              <a:t>Extra Slides</a:t>
            </a:r>
          </a:p>
        </p:txBody>
      </p:sp>
    </p:spTree>
    <p:extLst>
      <p:ext uri="{BB962C8B-B14F-4D97-AF65-F5344CB8AC3E}">
        <p14:creationId xmlns:p14="http://schemas.microsoft.com/office/powerpoint/2010/main" val="6800826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8563292-3BC5-46C6-A30D-42AFEA74737E}"/>
              </a:ext>
            </a:extLst>
          </p:cNvPr>
          <p:cNvSpPr/>
          <p:nvPr/>
        </p:nvSpPr>
        <p:spPr>
          <a:xfrm>
            <a:off x="4267200" y="228600"/>
            <a:ext cx="2819400" cy="1143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a:t>
            </a:r>
            <a:r>
              <a:rPr lang="en-US" dirty="0">
                <a:solidFill>
                  <a:schemeClr val="bg1"/>
                </a:solidFill>
              </a:rPr>
              <a:t>extra slides</a:t>
            </a:r>
            <a:r>
              <a:rPr lang="en-US" dirty="0">
                <a:solidFill>
                  <a:schemeClr val="tx1">
                    <a:lumMod val="95000"/>
                    <a:lumOff val="5000"/>
                  </a:schemeClr>
                </a:solidFill>
              </a:rPr>
              <a:t>?</a:t>
            </a:r>
          </a:p>
        </p:txBody>
      </p:sp>
      <p:sp>
        <p:nvSpPr>
          <p:cNvPr id="3" name="Content Placeholder 2"/>
          <p:cNvSpPr>
            <a:spLocks noGrp="1"/>
          </p:cNvSpPr>
          <p:nvPr>
            <p:ph idx="1"/>
          </p:nvPr>
        </p:nvSpPr>
        <p:spPr>
          <a:xfrm>
            <a:off x="457200" y="1617955"/>
            <a:ext cx="8229600" cy="4525963"/>
          </a:xfrm>
        </p:spPr>
        <p:txBody>
          <a:bodyPr/>
          <a:lstStyle/>
          <a:p>
            <a:r>
              <a:rPr lang="en-US" dirty="0"/>
              <a:t>They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8563292-3BC5-46C6-A30D-42AFEA74737E}"/>
              </a:ext>
            </a:extLst>
          </p:cNvPr>
          <p:cNvSpPr/>
          <p:nvPr/>
        </p:nvSpPr>
        <p:spPr>
          <a:xfrm>
            <a:off x="2971800" y="228600"/>
            <a:ext cx="2819400" cy="1143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How are </a:t>
            </a:r>
            <a:r>
              <a:rPr lang="en-US" dirty="0">
                <a:solidFill>
                  <a:schemeClr val="bg1"/>
                </a:solidFill>
              </a:rPr>
              <a:t>extra slides</a:t>
            </a:r>
            <a:r>
              <a:rPr lang="en-US" dirty="0">
                <a:solidFill>
                  <a:schemeClr val="tx1">
                    <a:lumMod val="95000"/>
                    <a:lumOff val="5000"/>
                  </a:schemeClr>
                </a:solidFill>
              </a:rPr>
              <a:t> organized?</a:t>
            </a:r>
          </a:p>
        </p:txBody>
      </p:sp>
      <p:sp>
        <p:nvSpPr>
          <p:cNvPr id="3" name="Content Placeholder 2"/>
          <p:cNvSpPr>
            <a:spLocks noGrp="1"/>
          </p:cNvSpPr>
          <p:nvPr>
            <p:ph idx="1"/>
          </p:nvPr>
        </p:nvSpPr>
        <p:spPr>
          <a:xfrm>
            <a:off x="457200" y="1617955"/>
            <a:ext cx="8229600" cy="4525963"/>
          </a:xfrm>
        </p:spPr>
        <p:txBody>
          <a:bodyPr/>
          <a:lstStyle/>
          <a:p>
            <a:r>
              <a:rPr lang="en-US" dirty="0"/>
              <a:t>When you see this symbol              on a lecture slide, it means that there is additional information on topic “1” found in the extra slides</a:t>
            </a:r>
          </a:p>
        </p:txBody>
      </p:sp>
      <p:sp>
        <p:nvSpPr>
          <p:cNvPr id="6" name="Oval 5">
            <a:extLst>
              <a:ext uri="{FF2B5EF4-FFF2-40B4-BE49-F238E27FC236}">
                <a16:creationId xmlns:a16="http://schemas.microsoft.com/office/drawing/2014/main" id="{7CF1DBFF-3CB4-48D7-A67A-6E158F1C446F}"/>
              </a:ext>
            </a:extLst>
          </p:cNvPr>
          <p:cNvSpPr/>
          <p:nvPr/>
        </p:nvSpPr>
        <p:spPr bwMode="auto">
          <a:xfrm>
            <a:off x="5486400" y="1583924"/>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1778517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1.</a:t>
            </a:r>
            <a:r>
              <a:rPr lang="en-US" sz="6000" dirty="0"/>
              <a:t> </a:t>
            </a:r>
          </a:p>
          <a:p>
            <a:pPr algn="ctr"/>
            <a:r>
              <a:rPr lang="en-US" sz="5000" dirty="0"/>
              <a:t>Uneven Knowledge Expansion</a:t>
            </a:r>
          </a:p>
        </p:txBody>
      </p:sp>
    </p:spTree>
    <p:extLst>
      <p:ext uri="{BB962C8B-B14F-4D97-AF65-F5344CB8AC3E}">
        <p14:creationId xmlns:p14="http://schemas.microsoft.com/office/powerpoint/2010/main" val="9139886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a:t>Causes of Uneven Knowledge Expansion</a:t>
            </a:r>
          </a:p>
        </p:txBody>
      </p:sp>
      <p:sp>
        <p:nvSpPr>
          <p:cNvPr id="21507" name="Rectangle 3"/>
          <p:cNvSpPr>
            <a:spLocks noGrp="1" noChangeArrowheads="1"/>
          </p:cNvSpPr>
          <p:nvPr>
            <p:ph idx="1"/>
          </p:nvPr>
        </p:nvSpPr>
        <p:spPr/>
        <p:txBody>
          <a:bodyPr/>
          <a:lstStyle/>
          <a:p>
            <a:pPr>
              <a:lnSpc>
                <a:spcPct val="90000"/>
              </a:lnSpc>
            </a:pPr>
            <a:r>
              <a:rPr lang="en-US" sz="2800" dirty="0"/>
              <a:t>Funding agency (top down science)</a:t>
            </a:r>
          </a:p>
          <a:p>
            <a:pPr lvl="1">
              <a:lnSpc>
                <a:spcPct val="90000"/>
              </a:lnSpc>
            </a:pPr>
            <a:r>
              <a:rPr lang="en-US" sz="2400" dirty="0"/>
              <a:t>Target a few areas for growth</a:t>
            </a:r>
          </a:p>
          <a:p>
            <a:pPr lvl="1">
              <a:lnSpc>
                <a:spcPct val="90000"/>
              </a:lnSpc>
            </a:pPr>
            <a:r>
              <a:rPr lang="en-US" sz="2400" dirty="0"/>
              <a:t>Soccer game syndrome</a:t>
            </a:r>
          </a:p>
          <a:p>
            <a:pPr>
              <a:lnSpc>
                <a:spcPct val="90000"/>
              </a:lnSpc>
            </a:pPr>
            <a:r>
              <a:rPr lang="en-US" sz="2800" dirty="0"/>
              <a:t>National Pride/Security Agenda</a:t>
            </a:r>
          </a:p>
          <a:p>
            <a:pPr lvl="1">
              <a:lnSpc>
                <a:spcPct val="90000"/>
              </a:lnSpc>
            </a:pPr>
            <a:r>
              <a:rPr lang="en-US" sz="2400" dirty="0"/>
              <a:t>Dams</a:t>
            </a:r>
          </a:p>
          <a:p>
            <a:pPr lvl="1">
              <a:lnSpc>
                <a:spcPct val="90000"/>
              </a:lnSpc>
            </a:pPr>
            <a:r>
              <a:rPr lang="en-US" sz="2400" dirty="0"/>
              <a:t>WMD</a:t>
            </a:r>
          </a:p>
          <a:p>
            <a:pPr lvl="1">
              <a:lnSpc>
                <a:spcPct val="90000"/>
              </a:lnSpc>
            </a:pPr>
            <a:r>
              <a:rPr lang="en-US" sz="2400" dirty="0"/>
              <a:t>NASA</a:t>
            </a:r>
          </a:p>
          <a:p>
            <a:pPr>
              <a:lnSpc>
                <a:spcPct val="90000"/>
              </a:lnSpc>
            </a:pPr>
            <a:r>
              <a:rPr lang="en-US" sz="2800" dirty="0"/>
              <a:t>Private Enterprise</a:t>
            </a:r>
          </a:p>
          <a:p>
            <a:pPr lvl="1">
              <a:lnSpc>
                <a:spcPct val="90000"/>
              </a:lnSpc>
            </a:pPr>
            <a:r>
              <a:rPr lang="en-US" sz="2400" dirty="0"/>
              <a:t>The historic preference for high tech inefficiency rather than robust, sustainable technology</a:t>
            </a:r>
          </a:p>
          <a:p>
            <a:pPr lvl="1">
              <a:lnSpc>
                <a:spcPct val="90000"/>
              </a:lnSpc>
            </a:pPr>
            <a:r>
              <a:rPr lang="en-US" sz="2400" dirty="0"/>
              <a:t>Private enterprise historically created solutions that require proprietary components</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046201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000"/>
              <a:t>The Challenges of Creating New Knowledge </a:t>
            </a:r>
          </a:p>
        </p:txBody>
      </p:sp>
      <p:sp>
        <p:nvSpPr>
          <p:cNvPr id="23555" name="Rectangle 3"/>
          <p:cNvSpPr>
            <a:spLocks noGrp="1" noChangeArrowheads="1"/>
          </p:cNvSpPr>
          <p:nvPr>
            <p:ph idx="1"/>
          </p:nvPr>
        </p:nvSpPr>
        <p:spPr/>
        <p:txBody>
          <a:bodyPr/>
          <a:lstStyle/>
          <a:p>
            <a:r>
              <a:rPr lang="en-US" sz="2800" dirty="0"/>
              <a:t>In many areas of engineering you only have to investigate a little to find the knowledge boundary</a:t>
            </a:r>
          </a:p>
          <a:p>
            <a:pPr lvl="1"/>
            <a:r>
              <a:rPr lang="en-US" sz="2400" dirty="0"/>
              <a:t>Flocculation</a:t>
            </a:r>
          </a:p>
          <a:p>
            <a:pPr lvl="1"/>
            <a:r>
              <a:rPr lang="en-US" sz="2400" dirty="0"/>
              <a:t>Porous Media Filtration optimization</a:t>
            </a:r>
          </a:p>
          <a:p>
            <a:pPr lvl="1"/>
            <a:r>
              <a:rPr lang="en-US" sz="2400" dirty="0"/>
              <a:t>Flow control for chlorinators</a:t>
            </a:r>
          </a:p>
          <a:p>
            <a:pPr lvl="1"/>
            <a:r>
              <a:rPr lang="en-US" sz="2400" dirty="0"/>
              <a:t>Efficacy of various coagulants</a:t>
            </a:r>
          </a:p>
          <a:p>
            <a:r>
              <a:rPr lang="en-US" sz="2800" dirty="0"/>
              <a:t>New knowledge (especially when at odds with tradition) takes years and even decades to be adopted when economies of competitive mass production aren’t at work</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977586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2.</a:t>
            </a:r>
            <a:r>
              <a:rPr lang="en-US" sz="6000" dirty="0"/>
              <a:t> </a:t>
            </a:r>
          </a:p>
          <a:p>
            <a:pPr algn="ctr"/>
            <a:r>
              <a:rPr lang="en-US" sz="5000" dirty="0"/>
              <a:t>Groupthink</a:t>
            </a:r>
          </a:p>
        </p:txBody>
      </p:sp>
    </p:spTree>
    <p:extLst>
      <p:ext uri="{BB962C8B-B14F-4D97-AF65-F5344CB8AC3E}">
        <p14:creationId xmlns:p14="http://schemas.microsoft.com/office/powerpoint/2010/main" val="1591225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Results of Groupthink</a:t>
            </a:r>
          </a:p>
        </p:txBody>
      </p:sp>
      <p:sp>
        <p:nvSpPr>
          <p:cNvPr id="31747" name="Rectangle 3"/>
          <p:cNvSpPr>
            <a:spLocks noGrp="1" noChangeArrowheads="1"/>
          </p:cNvSpPr>
          <p:nvPr>
            <p:ph idx="1"/>
          </p:nvPr>
        </p:nvSpPr>
        <p:spPr/>
        <p:txBody>
          <a:bodyPr/>
          <a:lstStyle/>
          <a:p>
            <a:r>
              <a:rPr lang="en-US"/>
              <a:t>Examining few alternatives </a:t>
            </a:r>
          </a:p>
          <a:p>
            <a:r>
              <a:rPr lang="en-US"/>
              <a:t>Not being critical of each other's ideas </a:t>
            </a:r>
          </a:p>
          <a:p>
            <a:r>
              <a:rPr lang="en-US"/>
              <a:t>Not examining early alternatives </a:t>
            </a:r>
          </a:p>
          <a:p>
            <a:r>
              <a:rPr lang="en-US"/>
              <a:t>Not seeking expert opinion </a:t>
            </a:r>
          </a:p>
          <a:p>
            <a:r>
              <a:rPr lang="en-US"/>
              <a:t>Being highly selective in gathering information </a:t>
            </a:r>
          </a:p>
          <a:p>
            <a:r>
              <a:rPr lang="en-US"/>
              <a:t>Not having contingency plans </a:t>
            </a:r>
          </a:p>
        </p:txBody>
      </p:sp>
      <p:sp>
        <p:nvSpPr>
          <p:cNvPr id="31748" name="Text Box 4"/>
          <p:cNvSpPr txBox="1">
            <a:spLocks noChangeArrowheads="1"/>
          </p:cNvSpPr>
          <p:nvPr/>
        </p:nvSpPr>
        <p:spPr bwMode="auto">
          <a:xfrm>
            <a:off x="1003300" y="6172200"/>
            <a:ext cx="63404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Why would a group adopt these behaviors?</a:t>
            </a:r>
          </a:p>
        </p:txBody>
      </p:sp>
      <p:sp>
        <p:nvSpPr>
          <p:cNvPr id="31749" name="AutoShape 5"/>
          <p:cNvSpPr>
            <a:spLocks noChangeArrowheads="1"/>
          </p:cNvSpPr>
          <p:nvPr/>
        </p:nvSpPr>
        <p:spPr bwMode="auto">
          <a:xfrm>
            <a:off x="6705600" y="2590800"/>
            <a:ext cx="2438400" cy="1143000"/>
          </a:xfrm>
          <a:prstGeom prst="wedgeEllipseCallout">
            <a:avLst>
              <a:gd name="adj1" fmla="val -117120"/>
              <a:gd name="adj2" fmla="val -43889"/>
            </a:avLst>
          </a:prstGeom>
          <a:noFill/>
          <a:ln w="12700">
            <a:solidFill>
              <a:schemeClr val="folHlink"/>
            </a:solidFill>
            <a:miter lim="800000"/>
            <a:headEnd type="none" w="lg" len="med"/>
            <a:tailEnd type="none" w="lg" len="med"/>
          </a:ln>
          <a:effectLst/>
        </p:spPr>
        <p:txBody>
          <a:bodyPr anchor="ctr"/>
          <a:lstStyle/>
          <a:p>
            <a:pPr algn="ctr" eaLnBrk="0" hangingPunct="0"/>
            <a:r>
              <a:rPr lang="en-US" sz="2800">
                <a:solidFill>
                  <a:schemeClr val="folHlink"/>
                </a:solidFill>
                <a:latin typeface="Times New Roman" pitchFamily="18" charset="0"/>
              </a:rPr>
              <a:t>True, true, true!</a:t>
            </a:r>
          </a:p>
        </p:txBody>
      </p:sp>
      <p:sp>
        <p:nvSpPr>
          <p:cNvPr id="6" name="Oval 5"/>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76535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Some Symptoms of Groupthink</a:t>
            </a:r>
          </a:p>
        </p:txBody>
      </p:sp>
      <p:sp>
        <p:nvSpPr>
          <p:cNvPr id="33795" name="Rectangle 3"/>
          <p:cNvSpPr>
            <a:spLocks noGrp="1" noChangeArrowheads="1"/>
          </p:cNvSpPr>
          <p:nvPr>
            <p:ph idx="1"/>
          </p:nvPr>
        </p:nvSpPr>
        <p:spPr>
          <a:xfrm>
            <a:off x="685800" y="1981200"/>
            <a:ext cx="7772400" cy="4648200"/>
          </a:xfrm>
        </p:spPr>
        <p:txBody>
          <a:bodyPr/>
          <a:lstStyle/>
          <a:p>
            <a:r>
              <a:rPr lang="en-US" sz="2800" dirty="0"/>
              <a:t>Having an illusion of invulnerability </a:t>
            </a:r>
          </a:p>
          <a:p>
            <a:r>
              <a:rPr lang="en-US" sz="2800" dirty="0"/>
              <a:t>Rationalizing poor decisions </a:t>
            </a:r>
          </a:p>
          <a:p>
            <a:r>
              <a:rPr lang="en-US" sz="2800" dirty="0"/>
              <a:t>Believing in the group's morality </a:t>
            </a:r>
          </a:p>
          <a:p>
            <a:r>
              <a:rPr lang="en-US" sz="2800" dirty="0"/>
              <a:t>Sharing stereotypes which guide the decision </a:t>
            </a:r>
          </a:p>
          <a:p>
            <a:r>
              <a:rPr lang="en-US" sz="2800" dirty="0"/>
              <a:t>Exercising direct pressure on others </a:t>
            </a:r>
          </a:p>
          <a:p>
            <a:r>
              <a:rPr lang="en-US" sz="2800" dirty="0"/>
              <a:t>Not expressing your true feelings </a:t>
            </a:r>
          </a:p>
          <a:p>
            <a:r>
              <a:rPr lang="en-US" sz="2800" dirty="0"/>
              <a:t>Maintaining an illusion of unanimity </a:t>
            </a:r>
          </a:p>
          <a:p>
            <a:r>
              <a:rPr lang="en-US" sz="2800" dirty="0"/>
              <a:t>Using </a:t>
            </a:r>
            <a:r>
              <a:rPr lang="en-US" sz="2800" dirty="0" err="1"/>
              <a:t>mindguards</a:t>
            </a:r>
            <a:r>
              <a:rPr lang="en-US" sz="2800" dirty="0"/>
              <a:t> to protect the group from negative information </a:t>
            </a:r>
          </a:p>
        </p:txBody>
      </p:sp>
      <p:sp>
        <p:nvSpPr>
          <p:cNvPr id="33796" name="Text Box 4"/>
          <p:cNvSpPr txBox="1">
            <a:spLocks noChangeArrowheads="1"/>
          </p:cNvSpPr>
          <p:nvPr/>
        </p:nvSpPr>
        <p:spPr bwMode="auto">
          <a:xfrm>
            <a:off x="974725" y="6848475"/>
            <a:ext cx="184150" cy="519113"/>
          </a:xfrm>
          <a:prstGeom prst="rect">
            <a:avLst/>
          </a:prstGeom>
          <a:noFill/>
          <a:ln w="12700">
            <a:noFill/>
            <a:miter lim="800000"/>
            <a:headEnd type="none" w="lg" len="med"/>
            <a:tailEnd type="none" w="lg" len="med"/>
          </a:ln>
          <a:effectLst/>
        </p:spPr>
        <p:txBody>
          <a:bodyPr wrap="none">
            <a:spAutoFit/>
          </a:bodyPr>
          <a:lstStyle/>
          <a:p>
            <a:pPr algn="ctr" eaLnBrk="0" hangingPunct="0"/>
            <a:endParaRPr lang="es-HN" sz="2800">
              <a:latin typeface="Times New Roman" pitchFamily="18" charset="0"/>
            </a:endParaRPr>
          </a:p>
        </p:txBody>
      </p:sp>
      <p:sp>
        <p:nvSpPr>
          <p:cNvPr id="33797" name="Line 5"/>
          <p:cNvSpPr>
            <a:spLocks noChangeShapeType="1"/>
          </p:cNvSpPr>
          <p:nvPr/>
        </p:nvSpPr>
        <p:spPr bwMode="auto">
          <a:xfrm>
            <a:off x="2057400" y="6067425"/>
            <a:ext cx="16764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33798" name="Line 6"/>
          <p:cNvSpPr>
            <a:spLocks noChangeShapeType="1"/>
          </p:cNvSpPr>
          <p:nvPr/>
        </p:nvSpPr>
        <p:spPr bwMode="auto">
          <a:xfrm>
            <a:off x="2722563" y="4529138"/>
            <a:ext cx="2022475"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799" name="AutoShape 7"/>
          <p:cNvSpPr>
            <a:spLocks noChangeArrowheads="1"/>
          </p:cNvSpPr>
          <p:nvPr/>
        </p:nvSpPr>
        <p:spPr bwMode="auto">
          <a:xfrm>
            <a:off x="304800" y="7239000"/>
            <a:ext cx="8305800" cy="3657600"/>
          </a:xfrm>
          <a:prstGeom prst="wedgeRectCallout">
            <a:avLst>
              <a:gd name="adj1" fmla="val -14736"/>
              <a:gd name="adj2" fmla="val -3296"/>
            </a:avLst>
          </a:prstGeom>
          <a:solidFill>
            <a:schemeClr val="bg1"/>
          </a:solidFill>
          <a:ln w="12700">
            <a:solidFill>
              <a:schemeClr val="tx1"/>
            </a:solidFill>
            <a:miter lim="800000"/>
            <a:headEnd type="none" w="lg" len="med"/>
            <a:tailEnd type="none" w="lg" len="med"/>
          </a:ln>
          <a:effectLst/>
        </p:spPr>
        <p:txBody>
          <a:bodyPr anchor="ctr"/>
          <a:lstStyle/>
          <a:p>
            <a:pPr>
              <a:spcBef>
                <a:spcPct val="30000"/>
              </a:spcBef>
            </a:pPr>
            <a:r>
              <a:rPr lang="en-US" sz="2400">
                <a:latin typeface="Times New Roman" pitchFamily="18" charset="0"/>
              </a:rPr>
              <a:t>These are the people who filter the information coming to the group. They make sure that outside information is suppressed or reinterpreted if it fails to support the cherished assumptions of the group. As a result of this process, the group makes its decision only upon information that is supportive of that decision. This builds up a self-fulfilling cycle of correctness. The illusion of rightness and unanimity is preserved; no disruptive questioning or information is admitted by the group. </a:t>
            </a:r>
          </a:p>
          <a:p>
            <a:pPr algn="ctr" eaLnBrk="0" hangingPunct="0"/>
            <a:endParaRPr lang="en-US" sz="2400">
              <a:latin typeface="Times New Roman" pitchFamily="18" charset="0"/>
            </a:endParaRPr>
          </a:p>
        </p:txBody>
      </p:sp>
      <p:sp>
        <p:nvSpPr>
          <p:cNvPr id="2" name="TextBox 1"/>
          <p:cNvSpPr txBox="1"/>
          <p:nvPr/>
        </p:nvSpPr>
        <p:spPr>
          <a:xfrm>
            <a:off x="2017348" y="7315200"/>
            <a:ext cx="1867340" cy="461665"/>
          </a:xfrm>
          <a:prstGeom prst="rect">
            <a:avLst/>
          </a:prstGeom>
          <a:solidFill>
            <a:schemeClr val="bg1"/>
          </a:solidFill>
        </p:spPr>
        <p:txBody>
          <a:bodyPr wrap="none" rtlCol="0">
            <a:spAutoFit/>
          </a:bodyPr>
          <a:lstStyle/>
          <a:p>
            <a:r>
              <a:rPr lang="en-US" sz="2400" dirty="0"/>
              <a:t>peer review</a:t>
            </a:r>
          </a:p>
        </p:txBody>
      </p:sp>
      <p:sp>
        <p:nvSpPr>
          <p:cNvPr id="9" name="Oval 8"/>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647632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0 0 L 0 -0.25 E" pathEditMode="relative" ptsTypes="">
                                      <p:cBhvr>
                                        <p:cTn id="14" dur="2000" fill="hold"/>
                                        <p:tgtEl>
                                          <p:spTgt spid="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0" nodeType="clickEffect">
                                  <p:stCondLst>
                                    <p:cond delay="0"/>
                                  </p:stCondLst>
                                  <p:childTnLst>
                                    <p:animMotion origin="layout" path="M 0.0 -2.22222E-6 L -0.00417 -0.78889 " pathEditMode="relative" rAng="0" ptsTypes="AA">
                                      <p:cBhvr>
                                        <p:cTn id="18" dur="2000" fill="hold"/>
                                        <p:tgtEl>
                                          <p:spTgt spid="33799"/>
                                        </p:tgtEl>
                                        <p:attrNameLst>
                                          <p:attrName>ppt_x</p:attrName>
                                          <p:attrName>ppt_y</p:attrName>
                                        </p:attrNameLst>
                                      </p:cBhvr>
                                      <p:rCtr x="-200" y="-39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p:bldP spid="33798" grpId="0" animBg="1"/>
      <p:bldP spid="33799"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Welcoming Dissent </a:t>
            </a:r>
          </a:p>
        </p:txBody>
      </p:sp>
      <p:sp>
        <p:nvSpPr>
          <p:cNvPr id="37891" name="Rectangle 3"/>
          <p:cNvSpPr>
            <a:spLocks noGrp="1" noChangeArrowheads="1"/>
          </p:cNvSpPr>
          <p:nvPr>
            <p:ph idx="1"/>
          </p:nvPr>
        </p:nvSpPr>
        <p:spPr/>
        <p:txBody>
          <a:bodyPr/>
          <a:lstStyle/>
          <a:p>
            <a:pPr>
              <a:lnSpc>
                <a:spcPct val="80000"/>
              </a:lnSpc>
            </a:pPr>
            <a:r>
              <a:rPr lang="en-US" sz="2000" dirty="0"/>
              <a:t>Hi guys,                                                              August, 2008</a:t>
            </a:r>
            <a:br>
              <a:rPr lang="en-US" sz="2000" dirty="0"/>
            </a:br>
            <a:r>
              <a:rPr lang="en-US" sz="2000" dirty="0"/>
              <a:t>It occurred to me that before we build the 1.2 m deep AguaClara plant we should all stop for a few minutes and check to see if there is anything that bothers us about this bold new step. Remember the first lectures of CEE 454 when I talked about group think? Group think is when we all work to avoid encountering uncomfortable truths. We keep the party line going and suppress new information that could have caused us to reconsider our plans. Group think is sometimes cited as the cause of the Challenger tragedy.</a:t>
            </a:r>
            <a:br>
              <a:rPr lang="en-US" sz="2000" dirty="0"/>
            </a:br>
            <a:br>
              <a:rPr lang="en-US" sz="2000" dirty="0"/>
            </a:br>
            <a:r>
              <a:rPr lang="en-US" sz="2000" dirty="0"/>
              <a:t>So now is the time to make sure we welcome dissenting views. If any of you have seen anything or have any gut feelings about sedimentation tanks or flocculators that makes you think that our design for 1.2 m deep tanks is risky or prone to failure, we want to hear it!</a:t>
            </a:r>
            <a:br>
              <a:rPr lang="en-US" sz="2000" dirty="0"/>
            </a:br>
            <a:r>
              <a:rPr lang="en-US" sz="2000" dirty="0"/>
              <a:t>You can see a draft CAD design at </a:t>
            </a:r>
            <a:r>
              <a:rPr lang="en-US" sz="2000" dirty="0">
                <a:hlinkClick r:id="rId3"/>
              </a:rPr>
              <a:t>https://confluence.cornell.edu/display/AGUACLARA/Cuatro+Comunidades</a:t>
            </a:r>
            <a:r>
              <a:rPr lang="en-US" sz="2000" dirty="0"/>
              <a:t>. (you will need the free viewing software). </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4759641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3.</a:t>
            </a:r>
            <a:r>
              <a:rPr lang="en-US" sz="6000" dirty="0"/>
              <a:t> </a:t>
            </a:r>
          </a:p>
          <a:p>
            <a:pPr algn="ctr"/>
            <a:r>
              <a:rPr lang="en-US" sz="5000" dirty="0"/>
              <a:t>Myth in Engineering</a:t>
            </a:r>
          </a:p>
        </p:txBody>
      </p:sp>
    </p:spTree>
    <p:extLst>
      <p:ext uri="{BB962C8B-B14F-4D97-AF65-F5344CB8AC3E}">
        <p14:creationId xmlns:p14="http://schemas.microsoft.com/office/powerpoint/2010/main" val="31360900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4000"/>
              <a:t>Environmental Engineering/Public Health Myths (or suspects!)</a:t>
            </a:r>
          </a:p>
        </p:txBody>
      </p:sp>
      <p:sp>
        <p:nvSpPr>
          <p:cNvPr id="48131" name="Rectangle 3"/>
          <p:cNvSpPr>
            <a:spLocks noGrp="1" noChangeArrowheads="1"/>
          </p:cNvSpPr>
          <p:nvPr>
            <p:ph idx="1"/>
          </p:nvPr>
        </p:nvSpPr>
        <p:spPr>
          <a:xfrm>
            <a:off x="685800" y="1981200"/>
            <a:ext cx="7772400" cy="4584700"/>
          </a:xfrm>
        </p:spPr>
        <p:txBody>
          <a:bodyPr/>
          <a:lstStyle/>
          <a:p>
            <a:pPr>
              <a:lnSpc>
                <a:spcPct val="80000"/>
              </a:lnSpc>
            </a:pPr>
            <a:r>
              <a:rPr lang="en-US" sz="2800" dirty="0"/>
              <a:t>Dead bodies cause disease</a:t>
            </a:r>
          </a:p>
          <a:p>
            <a:pPr>
              <a:lnSpc>
                <a:spcPct val="80000"/>
              </a:lnSpc>
            </a:pPr>
            <a:r>
              <a:rPr lang="en-US" sz="2800" dirty="0"/>
              <a:t>Slow sand filters ripen because of biological growth in the filter bed</a:t>
            </a:r>
          </a:p>
          <a:p>
            <a:pPr>
              <a:lnSpc>
                <a:spcPct val="80000"/>
              </a:lnSpc>
            </a:pPr>
            <a:r>
              <a:rPr lang="en-US" sz="2800" dirty="0"/>
              <a:t>Chlorine disinfects dirty water</a:t>
            </a:r>
          </a:p>
          <a:p>
            <a:pPr>
              <a:lnSpc>
                <a:spcPct val="80000"/>
              </a:lnSpc>
            </a:pPr>
            <a:r>
              <a:rPr lang="en-US" sz="2800" dirty="0"/>
              <a:t>Chlorine eliminated typhoid fever from the US</a:t>
            </a:r>
          </a:p>
          <a:p>
            <a:pPr>
              <a:lnSpc>
                <a:spcPct val="80000"/>
              </a:lnSpc>
            </a:pPr>
            <a:r>
              <a:rPr lang="en-US" sz="2800" dirty="0"/>
              <a:t>Cessation of chlorination due to fear of Disinfection By Products caused the cholera outbreak in Peru in 1993</a:t>
            </a:r>
          </a:p>
          <a:p>
            <a:pPr>
              <a:lnSpc>
                <a:spcPct val="80000"/>
              </a:lnSpc>
            </a:pPr>
            <a:r>
              <a:rPr lang="en-US" sz="2800" dirty="0"/>
              <a:t>We already know how to solve the problem of the 3 billion people who do not having access to safe drinking water</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520988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Creation of Myths in Peer Review Literature</a:t>
            </a:r>
          </a:p>
        </p:txBody>
      </p:sp>
      <p:sp>
        <p:nvSpPr>
          <p:cNvPr id="3" name="Content Placeholder 2"/>
          <p:cNvSpPr>
            <a:spLocks noGrp="1"/>
          </p:cNvSpPr>
          <p:nvPr>
            <p:ph idx="1"/>
          </p:nvPr>
        </p:nvSpPr>
        <p:spPr/>
        <p:txBody>
          <a:bodyPr/>
          <a:lstStyle/>
          <a:p>
            <a:r>
              <a:rPr lang="en-US" dirty="0"/>
              <a:t>Publish an article where you list hypotheses that might explain some scientific phenomenon</a:t>
            </a:r>
          </a:p>
          <a:p>
            <a:r>
              <a:rPr lang="en-US" dirty="0"/>
              <a:t>Quote that first article and fail to mention that it was an unproven hypothesis</a:t>
            </a:r>
          </a:p>
          <a:p>
            <a:r>
              <a:rPr lang="en-US" dirty="0"/>
              <a:t>Eventually literature reviews at the beginning of scientific papers in your field will refer to this hypothesis as if it were a theory</a:t>
            </a:r>
          </a:p>
          <a:p>
            <a:r>
              <a:rPr lang="en-US" dirty="0"/>
              <a:t>Voila!</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8019546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Uncovering a “Theory” to Reveal a Myth or a Knowledge Gap</a:t>
            </a:r>
          </a:p>
        </p:txBody>
      </p:sp>
      <p:sp>
        <p:nvSpPr>
          <p:cNvPr id="3" name="Content Placeholder 2"/>
          <p:cNvSpPr>
            <a:spLocks noGrp="1"/>
          </p:cNvSpPr>
          <p:nvPr>
            <p:ph idx="1"/>
          </p:nvPr>
        </p:nvSpPr>
        <p:spPr/>
        <p:txBody>
          <a:bodyPr/>
          <a:lstStyle/>
          <a:p>
            <a:r>
              <a:rPr lang="en-US" dirty="0"/>
              <a:t>Does this “theory” provide insights that have led to new discoveries or new applications?</a:t>
            </a:r>
          </a:p>
          <a:p>
            <a:r>
              <a:rPr lang="en-US" dirty="0"/>
              <a:t>Does the “theory” include equations that are based on the fundamental laws of nature?</a:t>
            </a:r>
          </a:p>
          <a:p>
            <a:r>
              <a:rPr lang="en-US" dirty="0"/>
              <a:t>Does the “theory” use dimensionless constants that are close to one?</a:t>
            </a:r>
          </a:p>
          <a:p>
            <a:r>
              <a:rPr lang="en-US" dirty="0"/>
              <a:t>Is it an elegant “theory” with no need for special cases?</a:t>
            </a:r>
          </a:p>
          <a:p>
            <a:endParaRPr lang="en-US" dirty="0"/>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9467195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6289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3 Project Based Courses</a:t>
                </a: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2385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48387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stCxn id="12" idx="1"/>
            <a:endCxn id="4" idx="3"/>
          </p:cNvCxnSpPr>
          <p:nvPr/>
        </p:nvCxnSpPr>
        <p:spPr>
          <a:xfrm rot="10800000">
            <a:off x="5257800" y="4133850"/>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238500"/>
            <a:ext cx="12700" cy="2209800"/>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133850"/>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50640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51727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51727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710935" cy="461665"/>
          </a:xfrm>
          <a:prstGeom prst="rect">
            <a:avLst/>
          </a:prstGeom>
          <a:noFill/>
        </p:spPr>
        <p:txBody>
          <a:bodyPr wrap="none" rtlCol="0">
            <a:spAutoFit/>
          </a:bodyPr>
          <a:lstStyle/>
          <a:p>
            <a:r>
              <a:rPr lang="en-US" sz="2400" dirty="0">
                <a:latin typeface="+mn-lt"/>
              </a:rPr>
              <a:t>Research and Invent</a:t>
            </a:r>
          </a:p>
        </p:txBody>
      </p:sp>
      <p:sp>
        <p:nvSpPr>
          <p:cNvPr id="65" name="TextBox 64"/>
          <p:cNvSpPr txBox="1"/>
          <p:nvPr/>
        </p:nvSpPr>
        <p:spPr>
          <a:xfrm>
            <a:off x="5791200" y="2234762"/>
            <a:ext cx="3218382" cy="369332"/>
          </a:xfrm>
          <a:prstGeom prst="rect">
            <a:avLst/>
          </a:prstGeom>
          <a:noFill/>
        </p:spPr>
        <p:txBody>
          <a:bodyPr wrap="none" rtlCol="0">
            <a:spAutoFit/>
          </a:bodyPr>
          <a:lstStyle/>
          <a:p>
            <a:r>
              <a:rPr lang="en-US" dirty="0">
                <a:latin typeface="+mn-lt"/>
              </a:rPr>
              <a:t>Theory: Capstone Design 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3152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800" dirty="0"/>
              <a:t>CEE 4540 wiki : home to everything</a:t>
            </a:r>
          </a:p>
          <a:p>
            <a:pPr lvl="1"/>
            <a:r>
              <a:rPr lang="en-US" sz="2400" dirty="0">
                <a:hlinkClick r:id="rId3"/>
              </a:rPr>
              <a:t>https://confluence.cornell.edu/display/cee4540</a:t>
            </a:r>
            <a:endParaRPr lang="en-US" sz="2400" dirty="0"/>
          </a:p>
          <a:p>
            <a:r>
              <a:rPr lang="en-US" sz="2800" dirty="0"/>
              <a:t>Class time logistics</a:t>
            </a:r>
          </a:p>
          <a:p>
            <a:pPr lvl="1"/>
            <a:r>
              <a:rPr lang="en-US" sz="2000" dirty="0"/>
              <a:t>Video recording synched with lecture notes</a:t>
            </a:r>
          </a:p>
          <a:p>
            <a:r>
              <a:rPr lang="en-US" sz="2800" dirty="0"/>
              <a:t>Design Challenges (in teams – except for tutorial!)</a:t>
            </a:r>
          </a:p>
          <a:p>
            <a:r>
              <a:rPr lang="en-US" sz="2800" dirty="0"/>
              <a:t>?? Quizzes, 2 Exams (computer based using Python)  1 Final Project</a:t>
            </a:r>
          </a:p>
          <a:p>
            <a:r>
              <a:rPr lang="en-US" sz="2800" dirty="0"/>
              <a:t>Software skills for designing sustainable infrastructure</a:t>
            </a:r>
          </a:p>
          <a:p>
            <a:pPr lvl="1"/>
            <a:r>
              <a:rPr lang="en-US" sz="2400" dirty="0"/>
              <a:t>We will provide opportunities for you to become an expert in design using open source software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Friday’s 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5390</TotalTime>
  <Words>2700</Words>
  <Application>Microsoft Office PowerPoint</Application>
  <PresentationFormat>On-screen Show (4:3)</PresentationFormat>
  <Paragraphs>346</Paragraphs>
  <Slides>45</Slides>
  <Notes>29</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45</vt:i4>
      </vt:variant>
    </vt:vector>
  </HeadingPairs>
  <TitlesOfParts>
    <vt:vector size="59" baseType="lpstr">
      <vt:lpstr>Arial</vt:lpstr>
      <vt:lpstr>Calibri</vt:lpstr>
      <vt:lpstr>Wingdings</vt:lpstr>
      <vt:lpstr>Century Gothic</vt:lpstr>
      <vt:lpstr>Times New Roman</vt:lpstr>
      <vt:lpstr>Candara</vt:lpstr>
      <vt:lpstr>Wingdings 2</vt:lpstr>
      <vt:lpstr>1_AguaClara the road</vt:lpstr>
      <vt:lpstr>AguaClara</vt:lpstr>
      <vt:lpstr>1_AguaClara</vt:lpstr>
      <vt:lpstr>2_AguaClara</vt:lpstr>
      <vt:lpstr>3_AguaClara</vt:lpstr>
      <vt:lpstr>Lecture 4540 2016</vt:lpstr>
      <vt:lpstr>Perception</vt:lpstr>
      <vt:lpstr>Sustainable Municipal Drinking Water Treatment CEE 4540</vt:lpstr>
      <vt:lpstr>Agenda…</vt:lpstr>
      <vt:lpstr>Spanish 1501 (section 10222) Friday 10:10-11:00 (subject to change depending on new poll results)</vt:lpstr>
      <vt:lpstr>What is this course about?</vt:lpstr>
      <vt:lpstr>What is this course about?</vt:lpstr>
      <vt:lpstr>Course prerequisites</vt:lpstr>
      <vt:lpstr>Curriculum Model:  AguaClara RIDE</vt:lpstr>
      <vt:lpstr>Course Organization</vt:lpstr>
      <vt:lpstr>Design Challenges</vt:lpstr>
      <vt:lpstr>First Assignment</vt:lpstr>
      <vt:lpstr>Introductions: Name that Student</vt:lpstr>
      <vt:lpstr>Why am I teaching this course?</vt:lpstr>
      <vt:lpstr>Mesa Grande: Waiting for water</vt:lpstr>
      <vt:lpstr>Water in Colomoncagua</vt:lpstr>
      <vt:lpstr>PowerPoint Presentation</vt:lpstr>
      <vt:lpstr>PowerPoint Presentation</vt:lpstr>
      <vt:lpstr>PowerPoint Presentation</vt:lpstr>
      <vt:lpstr>You should be taking a course in business or information technology</vt:lpstr>
      <vt:lpstr>Uneven Knowledge Space</vt:lpstr>
      <vt:lpstr>A Search for Truth that Matters </vt:lpstr>
      <vt:lpstr>Learning in a collaborative environment (Team assignments)</vt:lpstr>
      <vt:lpstr>Groupthink</vt:lpstr>
      <vt:lpstr>Some Solutions to Groupthink</vt:lpstr>
      <vt:lpstr>How might Environmental Engineers fall into the trap of groupthink?</vt:lpstr>
      <vt:lpstr>Role of Myth in Environmental Engineering</vt:lpstr>
      <vt:lpstr>Historic Examples of Myth</vt:lpstr>
      <vt:lpstr>Expose the Myth</vt:lpstr>
      <vt:lpstr>The Challenge: Sustainable Municipal Drinking Water Supplies</vt:lpstr>
      <vt:lpstr>Opportunities</vt:lpstr>
      <vt:lpstr>PowerPoint Presentation</vt:lpstr>
      <vt:lpstr>It is a short walk…</vt:lpstr>
      <vt:lpstr>PowerPoint Presentation</vt:lpstr>
      <vt:lpstr>What are extra slides?</vt:lpstr>
      <vt:lpstr>How are extra slides organized?</vt:lpstr>
      <vt:lpstr>PowerPoint Presentation</vt:lpstr>
      <vt:lpstr>Causes of Uneven Knowledge Expansion</vt:lpstr>
      <vt:lpstr>The Challenges of Creating New Knowledge </vt:lpstr>
      <vt:lpstr>PowerPoint Presentation</vt:lpstr>
      <vt:lpstr>Results of Groupthink</vt:lpstr>
      <vt:lpstr>Some Symptoms of Groupthink</vt:lpstr>
      <vt:lpstr>Welcoming Dissent </vt:lpstr>
      <vt:lpstr>PowerPoint Presentation</vt:lpstr>
      <vt:lpstr>Environmental Engineering/Public Health Myths (or suspects!)</vt:lpstr>
      <vt:lpstr>The Creation of Myths in Peer Review Literature</vt:lpstr>
      <vt:lpstr>Uncovering a “Theory” to Reveal a Myth or a Knowledge Gap</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Juan</cp:lastModifiedBy>
  <cp:revision>230</cp:revision>
  <dcterms:created xsi:type="dcterms:W3CDTF">2008-08-26T14:48:34Z</dcterms:created>
  <dcterms:modified xsi:type="dcterms:W3CDTF">2018-01-22T12:31:40Z</dcterms:modified>
</cp:coreProperties>
</file>